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9" r:id="rId3"/>
    <p:sldId id="270" r:id="rId4"/>
    <p:sldId id="268" r:id="rId5"/>
    <p:sldId id="271" r:id="rId6"/>
    <p:sldId id="258" r:id="rId7"/>
    <p:sldId id="260" r:id="rId8"/>
    <p:sldId id="266" r:id="rId9"/>
    <p:sldId id="261" r:id="rId10"/>
    <p:sldId id="265" r:id="rId11"/>
    <p:sldId id="262" r:id="rId12"/>
    <p:sldId id="267" r:id="rId13"/>
    <p:sldId id="263" r:id="rId14"/>
    <p:sldId id="26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49" autoAdjust="0"/>
  </p:normalViewPr>
  <p:slideViewPr>
    <p:cSldViewPr>
      <p:cViewPr varScale="1">
        <p:scale>
          <a:sx n="68" d="100"/>
          <a:sy n="68" d="100"/>
        </p:scale>
        <p:origin x="159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70DBA-D9B5-4C73-8F1B-BAD5981B7080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9CC7FF-F957-4E65-8F1F-D133A35A6AD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9CC7FF-F957-4E65-8F1F-D133A35A6AD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E750917-7F28-4719-8E78-91B5FC26326F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3FBE7F2-8F20-4C06-96CB-7DA5D4867A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50917-7F28-4719-8E78-91B5FC26326F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BE7F2-8F20-4C06-96CB-7DA5D4867A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50917-7F28-4719-8E78-91B5FC26326F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BE7F2-8F20-4C06-96CB-7DA5D4867A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50917-7F28-4719-8E78-91B5FC26326F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BE7F2-8F20-4C06-96CB-7DA5D4867A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E750917-7F28-4719-8E78-91B5FC26326F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3FBE7F2-8F20-4C06-96CB-7DA5D4867A7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E750917-7F28-4719-8E78-91B5FC26326F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3FBE7F2-8F20-4C06-96CB-7DA5D4867A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50917-7F28-4719-8E78-91B5FC26326F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BE7F2-8F20-4C06-96CB-7DA5D4867A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50917-7F28-4719-8E78-91B5FC26326F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BE7F2-8F20-4C06-96CB-7DA5D4867A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50917-7F28-4719-8E78-91B5FC26326F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BE7F2-8F20-4C06-96CB-7DA5D4867A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50917-7F28-4719-8E78-91B5FC26326F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BE7F2-8F20-4C06-96CB-7DA5D4867A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50917-7F28-4719-8E78-91B5FC26326F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BE7F2-8F20-4C06-96CB-7DA5D4867A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E750917-7F28-4719-8E78-91B5FC26326F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3FBE7F2-8F20-4C06-96CB-7DA5D4867A7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slide" Target="slide11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slide" Target="slide7.xml"/><Relationship Id="rId9" Type="http://schemas.openxmlformats.org/officeDocument/2006/relationships/slide" Target="slide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slide" Target="slide6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image" Target="../media/image12.jpeg"/><Relationship Id="rId16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5" Type="http://schemas.openxmlformats.org/officeDocument/2006/relationships/image" Target="../media/image25.pn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slide" Target="slide6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slide" Target="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28618" y="4250105"/>
            <a:ext cx="5786446" cy="2643206"/>
          </a:xfrm>
        </p:spPr>
        <p:txBody>
          <a:bodyPr>
            <a:norm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НИЧЕПОРЧУК ТАТЬЯНА ПЕТРОВНА, учитель-логопед</a:t>
            </a:r>
          </a:p>
          <a:p>
            <a:r>
              <a:rPr lang="ru-RU">
                <a:latin typeface="Arial" pitchFamily="34" charset="0"/>
                <a:cs typeface="Arial" pitchFamily="34" charset="0"/>
              </a:rPr>
              <a:t>МОУ </a:t>
            </a:r>
            <a:r>
              <a:rPr lang="ru-RU" dirty="0">
                <a:latin typeface="Arial" pitchFamily="34" charset="0"/>
                <a:cs typeface="Arial" pitchFamily="34" charset="0"/>
              </a:rPr>
              <a:t>«Детский сад № 279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Красноармейского района Волгограда»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357554" y="6429396"/>
            <a:ext cx="2500330" cy="42860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64008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3568" y="816761"/>
            <a:ext cx="7972452" cy="124142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Интерактивное пособие 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«Игры от Мудрой Совы»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571488"/>
          </a:xfrm>
        </p:spPr>
        <p:txBody>
          <a:bodyPr>
            <a:normAutofit fontScale="90000"/>
          </a:bodyPr>
          <a:lstStyle/>
          <a:p>
            <a:r>
              <a:rPr lang="ru-RU" dirty="0"/>
              <a:t>Описание пособия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4929222"/>
          </a:xfrm>
        </p:spPr>
        <p:txBody>
          <a:bodyPr/>
          <a:lstStyle/>
          <a:p>
            <a:pPr algn="just"/>
            <a:r>
              <a:rPr lang="ru-RU" sz="2600" b="1" dirty="0">
                <a:latin typeface="Arial" pitchFamily="34" charset="0"/>
                <a:cs typeface="Arial" pitchFamily="34" charset="0"/>
              </a:rPr>
              <a:t>Материалы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: программа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Microsoft Office PowerPoint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; иллюстрации.</a:t>
            </a:r>
          </a:p>
          <a:p>
            <a:pPr algn="just"/>
            <a:endParaRPr lang="ru-RU" sz="26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600" b="1" dirty="0">
                <a:latin typeface="Arial" pitchFamily="34" charset="0"/>
                <a:cs typeface="Arial" pitchFamily="34" charset="0"/>
              </a:rPr>
              <a:t>Технология и этапы выполнения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: пособие выполнено в виде электронной презентации в программе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PowerPoint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sz="2600" dirty="0">
                <a:latin typeface="Arial" pitchFamily="34" charset="0"/>
                <a:cs typeface="Arial" pitchFamily="34" charset="0"/>
              </a:rPr>
              <a:t>На 1 этапе нами была выбрана тематика и разработаны сюжетов игр.</a:t>
            </a:r>
          </a:p>
          <a:p>
            <a:pPr algn="just"/>
            <a:r>
              <a:rPr lang="ru-RU" sz="2600" dirty="0">
                <a:latin typeface="Arial" pitchFamily="34" charset="0"/>
                <a:cs typeface="Arial" pitchFamily="34" charset="0"/>
              </a:rPr>
              <a:t>На 2 этапе мы подобрали наглядный материал для игр.</a:t>
            </a:r>
          </a:p>
          <a:p>
            <a:pPr algn="just"/>
            <a:r>
              <a:rPr lang="ru-RU" sz="2600" dirty="0">
                <a:latin typeface="Arial" pitchFamily="34" charset="0"/>
                <a:cs typeface="Arial" pitchFamily="34" charset="0"/>
              </a:rPr>
              <a:t>На 3 этапе мы создали серию анимированных игр.</a:t>
            </a:r>
          </a:p>
          <a:p>
            <a:pPr algn="just"/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09832"/>
          </a:xfrm>
        </p:spPr>
        <p:txBody>
          <a:bodyPr/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Инструкция по использованию: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Первый слайд пособия – вводная страница с героиней – Мудрой Совой и её посланиями – играми в конвертах.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Для перехода к игре, игрок должен нажать левой кнопкой мыши на любой конверт. Он попадёт на страницу с инструкцией.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Нажатие на стрелку «Играть!» перемещает игрока на слайд с игрой. Нажатие на кнопку «К сове!» перемещает игрока на главный слайд и даёт возможность выбора следующей игры.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64586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Цель</a:t>
            </a:r>
            <a:r>
              <a:rPr lang="ru-RU" dirty="0">
                <a:latin typeface="Arial" pitchFamily="34" charset="0"/>
                <a:cs typeface="Arial" pitchFamily="34" charset="0"/>
              </a:rPr>
              <a:t>: автоматизация правильного произношения звука С в словах разной слоговой структуры.</a:t>
            </a:r>
          </a:p>
          <a:p>
            <a:pPr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Задачи:</a:t>
            </a:r>
          </a:p>
          <a:p>
            <a:pPr>
              <a:buNone/>
            </a:pPr>
            <a:endParaRPr lang="ru-RU" u="sng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Тренировать правильное произношение звука С, в начале, середине и конце слова, а также в словах со стечением согласных;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Развивать моторику и координацию, путём использования компьютерной мыши;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Развивать мышление и внимание.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00108"/>
            <a:ext cx="8472518" cy="5574428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Актуальность: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Материал по автоматизации звука "С", который преподносится в виде интерактивных игр, усваивается быстрее, легче и даёт более высокие результаты. Сложные логопедические упражнения становятся для ребенка увлекательным занятием. У ребенка пробуждается желание самому активно участвовать в процессе коррекции звукопроизношения, обеспечивается психологический комфорт во время занятий, повышается познавательная активность и работоспособность, а также автоматизируются процессы восприятия, внимания и мышления.</a:t>
            </a:r>
          </a:p>
          <a:p>
            <a:r>
              <a:rPr lang="ru-RU" sz="2400" dirty="0">
                <a:latin typeface="Arial" pitchFamily="34" charset="0"/>
                <a:cs typeface="Arial" pitchFamily="34" charset="0"/>
              </a:rPr>
              <a:t>Пособие может быть использовано не только на логопедических занятиях, но и в домашней работе, что особенно актуально в период самоизоляции.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.siteapi.org/1c9RV911dIYw6nSPylo4760cvSI=/fit-in/1024x768/center/top/2b1e774b7a61686.s.siteapi.org/img/8e6f9fdcaebc0ad6e1ed62b9978b227e7f4aaaf8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3571876"/>
            <a:ext cx="2886068" cy="2886068"/>
          </a:xfrm>
          <a:prstGeom prst="rect">
            <a:avLst/>
          </a:prstGeom>
          <a:noFill/>
        </p:spPr>
      </p:pic>
      <p:pic>
        <p:nvPicPr>
          <p:cNvPr id="1030" name="Picture 6" descr="https://i.siteapi.org/8xVtpy4-z8ZjXR3bsZVm_j4wz_A=/fit-in/330x/top/2b1e774b7a61686.s.siteapi.org/img/ae72a617e37b3a86d281c5661ed13b681e8fae89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 l="4545" t="18182" b="18181"/>
          <a:stretch>
            <a:fillRect/>
          </a:stretch>
        </p:blipFill>
        <p:spPr bwMode="auto">
          <a:xfrm>
            <a:off x="0" y="1500174"/>
            <a:ext cx="2857498" cy="19050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115328" cy="1066800"/>
          </a:xfrm>
        </p:spPr>
        <p:txBody>
          <a:bodyPr>
            <a:normAutofit/>
          </a:bodyPr>
          <a:lstStyle/>
          <a:p>
            <a:r>
              <a:rPr lang="ru-RU" dirty="0"/>
              <a:t>Игры от Мудрой Совы</a:t>
            </a:r>
          </a:p>
        </p:txBody>
      </p:sp>
      <p:pic>
        <p:nvPicPr>
          <p:cNvPr id="1026" name="Picture 2" descr="https://ds04.infourok.ru/uploads/ex/00c3/000fb832-d96d0894/hello_html_42020d6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760" y="2692300"/>
            <a:ext cx="2786050" cy="4165700"/>
          </a:xfrm>
          <a:prstGeom prst="rect">
            <a:avLst/>
          </a:prstGeom>
          <a:noFill/>
        </p:spPr>
      </p:pic>
      <p:pic>
        <p:nvPicPr>
          <p:cNvPr id="1032" name="Picture 8" descr="https://cdn.shopify.com/s/files/1/0068/7276/0409/products/c6-yellow-vflap-envelopes_3.jpg?v=1568763244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 l="6349" t="17461" r="7936" b="20634"/>
          <a:stretch>
            <a:fillRect/>
          </a:stretch>
        </p:blipFill>
        <p:spPr bwMode="auto">
          <a:xfrm>
            <a:off x="0" y="4000504"/>
            <a:ext cx="2714644" cy="2000264"/>
          </a:xfrm>
          <a:prstGeom prst="rect">
            <a:avLst/>
          </a:prstGeom>
          <a:noFill/>
        </p:spPr>
      </p:pic>
      <p:pic>
        <p:nvPicPr>
          <p:cNvPr id="7" name="Picture 8" descr="https://cdn.shopify.com/s/files/1/0068/7276/0409/products/c6-yellow-vflap-envelopes_3.jpg?v=1568763244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6349" t="19672" r="7936" b="20634"/>
          <a:stretch>
            <a:fillRect/>
          </a:stretch>
        </p:blipFill>
        <p:spPr bwMode="auto">
          <a:xfrm>
            <a:off x="2928926" y="1500174"/>
            <a:ext cx="2714612" cy="1928826"/>
          </a:xfrm>
          <a:prstGeom prst="rect">
            <a:avLst/>
          </a:prstGeom>
          <a:noFill/>
        </p:spPr>
      </p:pic>
      <p:sp>
        <p:nvSpPr>
          <p:cNvPr id="8" name="Горизонтальный свиток 7"/>
          <p:cNvSpPr/>
          <p:nvPr/>
        </p:nvSpPr>
        <p:spPr>
          <a:xfrm>
            <a:off x="5715008" y="214290"/>
            <a:ext cx="3214678" cy="2857520"/>
          </a:xfrm>
          <a:prstGeom prst="horizontalScroll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конвертах – игры для тебя. Выбирай любой и начни играть! Щелкни левой кнопкой мыши по конверту.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785802"/>
          </a:xfrm>
        </p:spPr>
        <p:txBody>
          <a:bodyPr/>
          <a:lstStyle/>
          <a:p>
            <a:r>
              <a:rPr lang="ru-RU" dirty="0"/>
              <a:t>Игра «Конструктор»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645734"/>
          </a:xfrm>
        </p:spPr>
        <p:txBody>
          <a:bodyPr/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Цель игры: автоматизация звука «С» в начале слова.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Инструкция: собери букву С из слов только со звуком «С». Чтобы выбрать кусочек, нажми на него левой кнопкой мыши. Назови каждую картинку!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6858016" y="5214950"/>
            <a:ext cx="2071702" cy="12144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ИГРАТЬ!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0" y="5786454"/>
            <a:ext cx="1285852" cy="107154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 СОВЕ!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1500174"/>
            <a:ext cx="1071570" cy="4572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928670"/>
            <a:ext cx="2928958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5286388"/>
            <a:ext cx="2928958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hello_html_780dbc3e.jpg"/>
          <p:cNvPicPr>
            <a:picLocks noChangeAspect="1"/>
          </p:cNvPicPr>
          <p:nvPr/>
        </p:nvPicPr>
        <p:blipFill>
          <a:blip r:embed="rId2" cstate="print"/>
          <a:srcRect l="2336" t="26041" r="72664" b="53125"/>
          <a:stretch>
            <a:fillRect/>
          </a:stretch>
        </p:blipFill>
        <p:spPr>
          <a:xfrm rot="5400000">
            <a:off x="5977580" y="808974"/>
            <a:ext cx="903616" cy="1428760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</p:pic>
      <p:pic>
        <p:nvPicPr>
          <p:cNvPr id="8" name="Рисунок 7" descr="img4.jpg"/>
          <p:cNvPicPr>
            <a:picLocks noChangeAspect="1"/>
          </p:cNvPicPr>
          <p:nvPr/>
        </p:nvPicPr>
        <p:blipFill>
          <a:blip r:embed="rId3" cstate="print"/>
          <a:srcRect l="36719" t="10416" r="47656" b="62500"/>
          <a:stretch>
            <a:fillRect/>
          </a:stretch>
        </p:blipFill>
        <p:spPr>
          <a:xfrm>
            <a:off x="7143768" y="3357562"/>
            <a:ext cx="1143008" cy="1714512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</p:pic>
      <p:pic>
        <p:nvPicPr>
          <p:cNvPr id="9" name="Рисунок 8" descr="img4.jpg"/>
          <p:cNvPicPr>
            <a:picLocks noChangeAspect="1"/>
          </p:cNvPicPr>
          <p:nvPr/>
        </p:nvPicPr>
        <p:blipFill>
          <a:blip r:embed="rId3" cstate="print"/>
          <a:srcRect l="17187" t="65625" r="69532" b="12500"/>
          <a:stretch>
            <a:fillRect/>
          </a:stretch>
        </p:blipFill>
        <p:spPr>
          <a:xfrm>
            <a:off x="5214942" y="5357826"/>
            <a:ext cx="867461" cy="1071570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</p:pic>
      <p:pic>
        <p:nvPicPr>
          <p:cNvPr id="10" name="Рисунок 9" descr="hello_html_m26ef6a41.png"/>
          <p:cNvPicPr>
            <a:picLocks noChangeAspect="1"/>
          </p:cNvPicPr>
          <p:nvPr/>
        </p:nvPicPr>
        <p:blipFill>
          <a:blip r:embed="rId4" cstate="print"/>
          <a:srcRect l="1586" t="46393" r="54401" b="30162"/>
          <a:stretch>
            <a:fillRect/>
          </a:stretch>
        </p:blipFill>
        <p:spPr>
          <a:xfrm>
            <a:off x="4000495" y="4000504"/>
            <a:ext cx="1538665" cy="928694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</p:pic>
      <p:pic>
        <p:nvPicPr>
          <p:cNvPr id="11" name="Рисунок 10" descr="hello_html_780dbc3e.jpg"/>
          <p:cNvPicPr>
            <a:picLocks noChangeAspect="1"/>
          </p:cNvPicPr>
          <p:nvPr/>
        </p:nvPicPr>
        <p:blipFill>
          <a:blip r:embed="rId2" cstate="print"/>
          <a:srcRect l="66998" t="4166" r="8921" b="80209"/>
          <a:stretch>
            <a:fillRect/>
          </a:stretch>
        </p:blipFill>
        <p:spPr>
          <a:xfrm rot="5400000">
            <a:off x="3893339" y="2107397"/>
            <a:ext cx="1643074" cy="1143008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</p:pic>
      <p:pic>
        <p:nvPicPr>
          <p:cNvPr id="12" name="Рисунок 11" descr="s1200.jpg"/>
          <p:cNvPicPr>
            <a:picLocks noChangeAspect="1"/>
          </p:cNvPicPr>
          <p:nvPr/>
        </p:nvPicPr>
        <p:blipFill>
          <a:blip r:embed="rId5" cstate="print"/>
          <a:srcRect l="78377" t="26041" r="4597" b="50000"/>
          <a:stretch>
            <a:fillRect/>
          </a:stretch>
        </p:blipFill>
        <p:spPr>
          <a:xfrm rot="16200000">
            <a:off x="7608115" y="5607835"/>
            <a:ext cx="857256" cy="1643074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</p:pic>
      <p:pic>
        <p:nvPicPr>
          <p:cNvPr id="13" name="Рисунок 12" descr="s1200.jpg"/>
          <p:cNvPicPr>
            <a:picLocks noChangeAspect="1"/>
          </p:cNvPicPr>
          <p:nvPr/>
        </p:nvPicPr>
        <p:blipFill>
          <a:blip r:embed="rId5" cstate="print"/>
          <a:srcRect l="43984" t="79167" r="32974" b="2083"/>
          <a:stretch>
            <a:fillRect/>
          </a:stretch>
        </p:blipFill>
        <p:spPr>
          <a:xfrm rot="16200000">
            <a:off x="7750991" y="1893083"/>
            <a:ext cx="857256" cy="1357322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</p:pic>
      <p:pic>
        <p:nvPicPr>
          <p:cNvPr id="14" name="Рисунок 13" descr="hello_html_m26ef6a41.png"/>
          <p:cNvPicPr>
            <a:picLocks noChangeAspect="1"/>
          </p:cNvPicPr>
          <p:nvPr/>
        </p:nvPicPr>
        <p:blipFill>
          <a:blip r:embed="rId4" cstate="print"/>
          <a:srcRect l="63385" t="14356" r="1579" b="64109"/>
          <a:stretch>
            <a:fillRect/>
          </a:stretch>
        </p:blipFill>
        <p:spPr>
          <a:xfrm>
            <a:off x="4143372" y="214290"/>
            <a:ext cx="1285884" cy="964413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</p:pic>
      <p:pic>
        <p:nvPicPr>
          <p:cNvPr id="15" name="Рисунок 14" descr="img11.jpg"/>
          <p:cNvPicPr>
            <a:picLocks noChangeAspect="1"/>
          </p:cNvPicPr>
          <p:nvPr/>
        </p:nvPicPr>
        <p:blipFill>
          <a:blip r:embed="rId6" cstate="print"/>
          <a:srcRect l="28125" t="5208" r="50781" b="80209"/>
          <a:stretch>
            <a:fillRect/>
          </a:stretch>
        </p:blipFill>
        <p:spPr>
          <a:xfrm>
            <a:off x="7628494" y="214290"/>
            <a:ext cx="1515506" cy="785818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</p:pic>
      <p:sp>
        <p:nvSpPr>
          <p:cNvPr id="16" name="Управляющая кнопка: домой 15">
            <a:hlinkClick r:id="rId7" action="ppaction://hlinksldjump" highlightClick="1"/>
          </p:cNvPr>
          <p:cNvSpPr/>
          <p:nvPr/>
        </p:nvSpPr>
        <p:spPr>
          <a:xfrm>
            <a:off x="0" y="0"/>
            <a:ext cx="1000100" cy="78579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 СОВЕ!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145 -0.00578 L -0.57327 -0.026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00" y="-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04 -0.03078 L -0.72969 -0.2196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700" y="-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56 -0.09815 L -0.22622 -0.4553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00" y="-17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084 0.02546 L -0.40157 0.2460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00" y="1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L -0.73351 -0.11204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00" y="-5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608 0.03079 L -0.59149 0.45069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00" y="2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ира-скрап - клипарт и рамки на прозрачном фон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43372" y="4357694"/>
            <a:ext cx="2316950" cy="250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dirty="0"/>
              <a:t>Игра «Лабиринт </a:t>
            </a:r>
            <a:r>
              <a:rPr lang="ru-RU" dirty="0" err="1"/>
              <a:t>Совуньи</a:t>
            </a:r>
            <a:r>
              <a:rPr lang="ru-RU" dirty="0"/>
              <a:t>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357298"/>
            <a:ext cx="8229600" cy="3214710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Цель игры: автоматизация звука «С» в середине слова; развитие пространственного и логического мышления; тренировка усидчивости и внимания.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Инструкция: в правом нижнем углу тебя ждёт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Совунья</a:t>
            </a:r>
            <a:r>
              <a:rPr lang="ru-RU" dirty="0">
                <a:latin typeface="Arial" pitchFamily="34" charset="0"/>
                <a:cs typeface="Arial" pitchFamily="34" charset="0"/>
              </a:rPr>
              <a:t>. Покажи ей путь к дому! Нажимай только на картинки со звуком С, а она будет идти по ним. Назови каждую картинку!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6858016" y="5214950"/>
            <a:ext cx="2071702" cy="12144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ИГРАТЬ!</a:t>
            </a:r>
          </a:p>
        </p:txBody>
      </p:sp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0" y="5786454"/>
            <a:ext cx="1285852" cy="107154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 СОВЕ!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" name="Picture 61" descr="Столовая ложка из нержавеющей стали на белом фоне | Премиум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221" y="3837203"/>
            <a:ext cx="1829607" cy="108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✓ Оса - PNG #2 скачать клипарт бесплатно - Clipart-D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✓ Оса - PNG #2 скачать клипарт бесплатно - Clipart-DB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✓ Оса - PNG #2 скачать клипарт бесплатно - Clipart-DB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 descr="Сертификат на песок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276" y="2703478"/>
            <a:ext cx="1699467" cy="113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6" descr="ᐈ Оса пчела фотографии, фото оса | скачать на Depositphotos®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8" descr="ᐈ Оса пчела фотографии, фото оса | скачать на Depositphotos®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20" descr="ᐈ Оса пчела фотографии, фото оса | скачать на Depositphotos®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6" name="Picture 22" descr="Создать мем &quot;оса, оса оса, общественные осы&quot; - Картинки - Meme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428" y="1638643"/>
            <a:ext cx="1837457" cy="1148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26" descr="Новые серии фарфоровой столовой посуды Nanshan в компании &quot;Чистый ...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28" descr="Новые серии фарфоровой столовой посуды Nanshan в компании &quot;Чистый ...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30" descr="Новые серии фарфоровой столовой посуды Nanshan в компании &quot;Чистый ...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56" name="Picture 32" descr="Новые серии фарфоровой столовой посуды Nanshan в компании &quot;Чистый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504" y="2774451"/>
            <a:ext cx="1890772" cy="113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Купить Коралл красный, Ø6 мм., 45 см., бусы, 553БСК в Одессе от ..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276" y="2729034"/>
            <a:ext cx="1150154" cy="115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Черные весы правосудия, изолированные на белом фоне, 3d-рендеринг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276" y="3861895"/>
            <a:ext cx="1136593" cy="105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46" descr="Кошка чихает! Что делать? Кошка чихает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920" y="3891133"/>
            <a:ext cx="1517356" cy="102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2" name="Picture 48" descr="Изолированное дерево на белом фоне | Бесплатно векторы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885" y="1638644"/>
            <a:ext cx="1251466" cy="117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4" name="Picture 50" descr="Старая красная книга на белом фоне | Премиум векторы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351" y="1638644"/>
            <a:ext cx="1708079" cy="1148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5" name="Picture 51" descr="C:\Users\камила\Desktop\Рисунок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634" y="1638644"/>
            <a:ext cx="1171794" cy="112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57" descr="Столовая ложка из нержавеющей стали на белом фоне | Премиум Фото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59" descr="Столовая ложка из нержавеющей стали на белом фоне | Премиум Фото"/>
          <p:cNvSpPr>
            <a:spLocks noChangeAspect="1" noChangeArrowheads="1"/>
          </p:cNvSpPr>
          <p:nvPr/>
        </p:nvSpPr>
        <p:spPr bwMode="auto">
          <a:xfrm>
            <a:off x="1679575" y="137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87" name="Picture 63" descr="Подушки на белом фоне | Премиум Фото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634" y="3837202"/>
            <a:ext cx="1482976" cy="108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9" name="Picture 65" descr="C:\Users\камила\Desktop\shutterstock_113897983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634" y="2729034"/>
            <a:ext cx="1304253" cy="1108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Совунья | Записи в рубрике Совунья | Смешарики : LiveInternet ...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16" y="342099"/>
            <a:ext cx="2055318" cy="2593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совунья - Самое интересное в блогах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515" y="4882895"/>
            <a:ext cx="1806553" cy="180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Управляющая кнопка: домой 26">
            <a:hlinkClick r:id="rId16" action="ppaction://hlinksldjump" highlightClick="1"/>
          </p:cNvPr>
          <p:cNvSpPr/>
          <p:nvPr/>
        </p:nvSpPr>
        <p:spPr>
          <a:xfrm>
            <a:off x="0" y="5786454"/>
            <a:ext cx="1285852" cy="107154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 СОВЕ!</a:t>
            </a:r>
          </a:p>
        </p:txBody>
      </p:sp>
    </p:spTree>
    <p:extLst>
      <p:ext uri="{BB962C8B-B14F-4D97-AF65-F5344CB8AC3E}">
        <p14:creationId xmlns:p14="http://schemas.microsoft.com/office/powerpoint/2010/main" val="405291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11022E-16 L 0.00434 -0.207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-1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-0.20718 L 0.00434 -0.3541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-0.35417 L -0.16094 -0.3541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094 -0.35417 L -0.35 -0.3541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 -0.35417 L -0.35 -0.5222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 -0.52222 L -0.51545 -0.5222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545 -0.52222 L -0.72795 -0.5747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25" y="-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7" dur="indefinite"/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8" dur="indefinite"/>
                                        <p:tgtEl>
                                          <p:spTgt spid="1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0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3" dur="indefinite"/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1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9" dur="indefinite"/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0" dur="indefinite"/>
                                        <p:tgtEl>
                                          <p:spTgt spid="1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0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1" dur="indefinite"/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2" dur="indefinite"/>
                                        <p:tgtEl>
                                          <p:spTgt spid="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7758138" cy="785802"/>
          </a:xfrm>
        </p:spPr>
        <p:txBody>
          <a:bodyPr>
            <a:normAutofit fontScale="90000"/>
          </a:bodyPr>
          <a:lstStyle/>
          <a:p>
            <a:r>
              <a:rPr lang="ru-RU" dirty="0"/>
              <a:t>Игра «Что у фокусника в шляпе?»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49424"/>
            <a:ext cx="8401080" cy="4325112"/>
          </a:xfrm>
        </p:spPr>
        <p:txBody>
          <a:bodyPr/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Цель: автоматизация звука «С» в конце слова.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Инструкция: давай узнаем, что фокусник спрятал в шляпе! Нажимай на неё левой кнопкой мыши, назови каждый предмет, который вылетит из шляпы.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6858016" y="5214950"/>
            <a:ext cx="2071702" cy="12144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ИГРАТЬ!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0" y="5786454"/>
            <a:ext cx="1285852" cy="107154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 СОВЕ!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hape 32"/>
          <p:cNvPicPr preferRelativeResize="0"/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789040"/>
            <a:ext cx="1360351" cy="2687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Shape 33"/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581128"/>
            <a:ext cx="1408246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Shape 29"/>
          <p:cNvPicPr preferRelativeResize="0"/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437112"/>
            <a:ext cx="2113724" cy="1598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58" t="5085" b="36436"/>
          <a:stretch>
            <a:fillRect/>
          </a:stretch>
        </p:blipFill>
        <p:spPr bwMode="auto">
          <a:xfrm>
            <a:off x="5796136" y="4653136"/>
            <a:ext cx="1362510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 descr="C:\Users\Даша\Desktop\globu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4509120"/>
            <a:ext cx="1656184" cy="1656184"/>
          </a:xfrm>
          <a:prstGeom prst="rect">
            <a:avLst/>
          </a:prstGeom>
          <a:noFill/>
        </p:spPr>
      </p:pic>
      <p:pic>
        <p:nvPicPr>
          <p:cNvPr id="2" name="Picture 6" descr="C:\Users\Даша\Desktop\колос-рисунок-png-6.png"/>
          <p:cNvPicPr>
            <a:picLocks noChangeAspect="1" noChangeArrowheads="1"/>
          </p:cNvPicPr>
          <p:nvPr/>
        </p:nvPicPr>
        <p:blipFill>
          <a:blip r:embed="rId7" cstate="print"/>
          <a:srcRect l="57416" t="11961" r="24608"/>
          <a:stretch>
            <a:fillRect/>
          </a:stretch>
        </p:blipFill>
        <p:spPr bwMode="auto">
          <a:xfrm rot="2738772">
            <a:off x="6350203" y="4229463"/>
            <a:ext cx="376144" cy="1999574"/>
          </a:xfrm>
          <a:prstGeom prst="rect">
            <a:avLst/>
          </a:prstGeom>
          <a:noFill/>
        </p:spPr>
      </p:pic>
      <p:pic>
        <p:nvPicPr>
          <p:cNvPr id="1027" name="Picture 3" descr="C:\Users\Даша\Desktop\185-1857110_juice-clafoutis-apricot-peach-grape-huile-végétale-abricot50-ml-spray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2160" y="4725144"/>
            <a:ext cx="1157047" cy="1124943"/>
          </a:xfrm>
          <a:prstGeom prst="rect">
            <a:avLst/>
          </a:prstGeom>
          <a:noFill/>
        </p:spPr>
      </p:pic>
      <p:pic>
        <p:nvPicPr>
          <p:cNvPr id="1026" name="Picture 2" descr="C:\Users\Даша\Desktop\pineapple_PNG2728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12160" y="4365104"/>
            <a:ext cx="648072" cy="1443265"/>
          </a:xfrm>
          <a:prstGeom prst="rect">
            <a:avLst/>
          </a:prstGeom>
          <a:noFill/>
        </p:spPr>
      </p:pic>
      <p:sp>
        <p:nvSpPr>
          <p:cNvPr id="1028" name="AutoShape 4" descr="https://clipart-best.com/img/apricot/apricot-clip-art-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clipart-best.com/img/apricot/apricot-clip-art-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8" name="AutoShape 24" descr="https://gazetazemlya.ru/images/23_%D0%BD%D0%BE%D1%8F%D0%B1%D1%80%D1%8F/_%D0%B1%D0%B5%D0%B7_%D0%B3%D0%B0%D0%BB%D1%81%D1%82%D1%83%D0%BA%D0%BE%D0%B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7" t="64835" r="40657"/>
          <a:stretch>
            <a:fillRect/>
          </a:stretch>
        </p:blipFill>
        <p:spPr bwMode="auto">
          <a:xfrm>
            <a:off x="5076056" y="4509120"/>
            <a:ext cx="1944216" cy="1629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6" name="Picture 22" descr="C:\Users\Даша\Desktop\69cf46782ac05f306d8405526a4da52e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788981" y="836712"/>
            <a:ext cx="4355019" cy="6021288"/>
          </a:xfrm>
          <a:prstGeom prst="rect">
            <a:avLst/>
          </a:prstGeom>
          <a:noFill/>
        </p:spPr>
      </p:pic>
      <p:sp>
        <p:nvSpPr>
          <p:cNvPr id="15" name="Управляющая кнопка: домой 14">
            <a:hlinkClick r:id="rId12" action="ppaction://hlinksldjump" highlightClick="1"/>
          </p:cNvPr>
          <p:cNvSpPr/>
          <p:nvPr/>
        </p:nvSpPr>
        <p:spPr>
          <a:xfrm>
            <a:off x="0" y="5786454"/>
            <a:ext cx="1285852" cy="107154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 СОВЕ!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33333E-6 L 0.05122 -0.577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0" y="-2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1273 L -0.18125 -0.5752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00" y="-2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24 0.02106 L -0.08108 -0.3884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0" y="-20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7.40741E-7 L -0.34253 -0.561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0" y="-28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07407E-6 L -0.51979 -0.55648 " pathEditMode="relative" ptsTypes="AA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-0.56267 -0.3252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00" y="-1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-7.40741E-7 L -0.5118 0.06319 " pathEditMode="relative" ptsTypes="AA">
                                      <p:cBhvr>
                                        <p:cTn id="3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2.59259E-6 L -0.32274 -0.33588 " pathEditMode="relative" ptsTypes="AA">
                                      <p:cBhvr>
                                        <p:cTn id="3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14005 C -0.05382 -0.11852 -0.10729 -0.37662 -0.14844 -0.39722 C -0.18976 -0.41782 -0.22795 -0.05208 -0.24757 0.0162 " pathEditMode="relative" rAng="0" ptsTypes="aaA">
                                      <p:cBhvr>
                                        <p:cTn id="3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00" y="-27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785794"/>
            <a:ext cx="6500858" cy="709626"/>
          </a:xfrm>
        </p:spPr>
        <p:txBody>
          <a:bodyPr/>
          <a:lstStyle/>
          <a:p>
            <a:r>
              <a:rPr lang="ru-RU" dirty="0"/>
              <a:t>Игра «Игрушки для Сони»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4431420"/>
          </a:xfrm>
        </p:spPr>
        <p:txBody>
          <a:bodyPr/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Цель игры: автоматизация звука С в словах со стечением согласных.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Инструкция: тебе нужно назвать каждую игрушку и отдать её Соне. Чтобы взять игрушку, щелкни по ней левой кнопки мыши.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6858016" y="5214950"/>
            <a:ext cx="2071702" cy="12144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ИГРАТЬ!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0" y="5786454"/>
            <a:ext cx="1285852" cy="107154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 СОВЕ!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656" cy="494116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1" y="2060848"/>
            <a:ext cx="1080120" cy="151216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77" y="5182486"/>
            <a:ext cx="1584176" cy="144016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303" y="5182486"/>
            <a:ext cx="1590102" cy="144016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220" y="5182486"/>
            <a:ext cx="1559559" cy="142907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357" y="5182486"/>
            <a:ext cx="1508811" cy="144381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731" y="5182486"/>
            <a:ext cx="1587093" cy="1429072"/>
          </a:xfrm>
          <a:prstGeom prst="rect">
            <a:avLst/>
          </a:prstGeom>
        </p:spPr>
      </p:pic>
      <p:sp>
        <p:nvSpPr>
          <p:cNvPr id="9" name="Управляющая кнопка: домой 8">
            <a:hlinkClick r:id="rId9" action="ppaction://hlinksldjump" highlightClick="1"/>
          </p:cNvPr>
          <p:cNvSpPr/>
          <p:nvPr/>
        </p:nvSpPr>
        <p:spPr>
          <a:xfrm>
            <a:off x="0" y="0"/>
            <a:ext cx="1357322" cy="107154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 СОВЕ!</a:t>
            </a:r>
          </a:p>
        </p:txBody>
      </p:sp>
    </p:spTree>
    <p:extLst>
      <p:ext uri="{BB962C8B-B14F-4D97-AF65-F5344CB8AC3E}">
        <p14:creationId xmlns:p14="http://schemas.microsoft.com/office/powerpoint/2010/main" val="4070966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10844 L 0.63854 -0.45456 " pathEditMode="relative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68208E-6 L 0.40173 -0.33572 " pathEditMode="relative" ptsTypes="A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04046E-6 L 0.22848 -0.29364 " pathEditMode="relative" ptsTypes="AA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27168E-6 L 0.0158 -0.37757 " pathEditMode="relative" ptsTypes="AA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58382E-6 L -0.07882 -0.35653 " pathEditMode="relative" ptsTypes="AA"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248</TotalTime>
  <Words>554</Words>
  <Application>Microsoft Office PowerPoint</Application>
  <PresentationFormat>Экран (4:3)</PresentationFormat>
  <Paragraphs>52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Georgia</vt:lpstr>
      <vt:lpstr>Trebuchet MS</vt:lpstr>
      <vt:lpstr>Wingdings 2</vt:lpstr>
      <vt:lpstr>Городская</vt:lpstr>
      <vt:lpstr>Интерактивное пособие  «Игры от Мудрой Совы»</vt:lpstr>
      <vt:lpstr>Описание пособия</vt:lpstr>
      <vt:lpstr>Презентация PowerPoint</vt:lpstr>
      <vt:lpstr>Презентация PowerPoint</vt:lpstr>
      <vt:lpstr>Презентация PowerPoint</vt:lpstr>
      <vt:lpstr>Игры от Мудрой Совы</vt:lpstr>
      <vt:lpstr>Игра «Конструктор»</vt:lpstr>
      <vt:lpstr>Презентация PowerPoint</vt:lpstr>
      <vt:lpstr>Игра «Лабиринт Совуньи»</vt:lpstr>
      <vt:lpstr>Презентация PowerPoint</vt:lpstr>
      <vt:lpstr>Игра «Что у фокусника в шляпе?»</vt:lpstr>
      <vt:lpstr>Презентация PowerPoint</vt:lpstr>
      <vt:lpstr>Игра «Игрушки для Сони»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Slava</dc:creator>
  <cp:lastModifiedBy>011</cp:lastModifiedBy>
  <cp:revision>23</cp:revision>
  <dcterms:created xsi:type="dcterms:W3CDTF">2020-05-24T11:46:33Z</dcterms:created>
  <dcterms:modified xsi:type="dcterms:W3CDTF">2025-12-17T19:39:28Z</dcterms:modified>
</cp:coreProperties>
</file>